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notesMasterIdLst>
    <p:notesMasterId r:id="rId24"/>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notesMaster" Target="notesMasters/notesMaster1.xml"/><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はじめまして、株式会社スピーチジャパン代表の三橋泰介です。この映像では、書籍を単なる商品として流通させるだけではなく、戦略的に設計してあなたのビジネスのブランド資産へと昇華させる考え方と手順をお話しします。具体的には本をどのような位置づけで打ち出すか、外部にどう伝えるか、営業や採用で本をどう活用するかといった点を順を追って丁寧にご説明します。視聴後には次に踏むべき実務的な一歩が見えるように構成しています。 はじめまして、株式会社スピーチジャパン代表の三橋泰介です。この映像では、書籍を単なる商品ではなく、あなたのビジネスの最強のブランド資産に変える方法をお伝えします。出版を活用して認知と信頼を短期的に高めるための考え方と、具体的に何をすべきか、順を追って説明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多くの経営者や士業、コーチが抱えている根本的な問題は、提供価値が潜在顧客に正しく伝わっていないことです。日々の営業やWebで見込みは集まるものの、信頼や差別化が弱いために商談の成立率や単価改善につながらず、結果として投資効率が下がり採用やメディア露出の機会も限定されてしまいます。本日はその原因を分かりやすく整理し、まずどこから手を付けるべきかを具体的にお話しします。 多くの経営者、士業、コーチが抱えている問題は、提供価値が正しく伝わらない点です。日々の営業やWeb集客で見込みは集まるが、信頼や差別化が弱く、成約率や単価改善につながらない。ここが変わらなければ投資効率が下がり、採用やメディア露出のチャンスも限定され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ここでいう「媒体化」は、出版を単なる物理的な本として扱うのではなく、あなたの信頼や専門性を外部へ可視化するための媒体に変えるということです。本を出すことで対外的な信用が変わり、講演や採用、営業トークの説得力が増すなど、他のコミュニケーション手段では得にくい役割を果たします。以降は出版をどう使うか、実務の場面でどのように活かすかに焦点を当て、具体的な活用法と注意点を順を追ってお伝えします。 出版は単なる物理的な書籍ではなく、あなたの信頼と専門性を一気に可視化する媒体化の手段です。本を出すことで対外的信用が大きく変わり、講演や採用、営業トークの説得力が増します。ここから先は、出版を『どう使うか』にフォーカスして話を進め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私たちの仕事は単に本を作ることではなく、出版社との合意形成や企画の詰め、編集プロセスや対外発信までを伴走して商業出版を実現するプロデュースです。代表の三橋は紙の本の出版経験があり、弊社はこれまで7年半で156名の出版プロデュースを行ってきました。そうした人脈と実務経験を土台に、出版を通じた認知拡大やメディア露出の支援、講演機会の創出といった実務的な伴走を提供しています。 私たちの仕事は、単に本を作ることではありません。人脈と実務で『出版社と合意して商業出版を実現する』プロデュースです。過去の歩みとして、三橋が紙の本を出版し、弊社では7年半で156名の出版プロデュース実績を重ねています。これらが提案の裏付けで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私は元・放送局のアナウンサーとして現場で言葉の選び方や伝え方の細かな技術を身につけ、その後PRコンサルタントとして実務に入ってからは出版を絡めた情報発信のノウハウを蓄積してきました。出版社との調整や交渉で得た経験をもとに信頼を積み重ね、出版後にクライアントの事業展開や日常の動きが変わっていく様子を何度も見てきたことから、ただ本を出すだけで終わらせない、ビジネスに直結するプロデュースを行っています。 私自身は元・放送局のアナウンサーとして、言葉と伝え方の重要性を現場で学びました。そこからPRコンサルを経て、著書を重ねる中で『商業出版が個人や企業の信用を劇的に変える』ことを確信しました。だからこそ、出版をビジネスに直結させるプロデュースを行ってい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出版後の理想像は、派手な一度きりの変化ではなく日々の信頼獲得の累積です。本を持つことで営業の初見の壁が下がったり、講演やセミナーへの入り口ができて集客の基盤が生まれたり、メディアからの問い合わせや応募者の質が変わるなど、具体的に使える場面が増えていきます。私たちはそうした現実的な変化を丁寧に実現するために伴走していきます。 出版後の理想像は派手な劇的変化ではなく、日々の信頼獲得の積み重ねで現れます。営業での初見の壁を下げたり、メディア問い合わせが増えたり、採用応募者の質が変わるなど、具体的に利用できる場面が増えるのが本当の価値です。私たちはその現実化を伴走します。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理想を現実にするには、単に本を出すだけでなく『どう使うか』を設計することが不可欠です。まず本の方向性や目次を設計し、執筆支援や必要に応じたライターのアサインで原稿制作の負担を軽減します。そのうえで出版後に営業やPRへどう結びつけるかの活用設計まで落とし込み、実務として成果につながる形で支援します。次に実際のサービス構成を示します。 理想の未来を現実にするには、単に本を出すだけでなく『どう使うか』を設計することが不可欠です。私たちは著作の方向性決定から執筆支援、そして出版後の営業やメディア活用までをプランに落とし込み、実務として成果につなげる支援を行います。次に実際のサービス構成を示します。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当社の「100％商業出版プロデュースサービス」は単なる代行ではなく、出版社の紹介や交渉対応、原稿作成支援、表紙や帯の調整、流通対応に加えて、出版後のプロモーション設計まで一気通貫で支援するサービスです。出版を起点に書籍をビジネスに活かすため、リリース前後の実務面でも伴走し、活用まで見据えた支援を行います。 当社の『100％商業出版プロデュースサービス』は、単なる出版代行ではありません。出版社紹介や交渉、原稿支援、表紙・帯の調整、流通対応、出版後のプロモーション設計まで一気通貫で支援するサービスです。あなたのビジネスに直結する書籍を目指して伴走します。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出版の最大のベネフィットは、短時間で第三者からの信用を可視化できる点です。本という形は初対面の場で名刺や自己紹介だけでは伝わりにくい信頼性を補強し、営業トークや採用説明、メディア出演の説得力を高めます。さらに出版社のネットワークを通じてマスメディアや他の露出機会につなげる可能性も念頭に置き、単なる制作物に終わらせず集客や講演誘導に直結するビジネス設計として組み込み、出版を成果に結びつける伴走を行います。 出版の最大ベネフィットは『他者からの信用を短時間で得られる点』にあります。本があれば初対面の信頼を補完しやすく、営業トークや採用説明、メディア出演の説得力が増す。私たちはこの効果をビジネス設計に組み込み、出版を単なる物から成果に結びつけ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本当に商業出版できるのか」という不安には、プロセスを明確にしてお答えします。まず複数の出版社候補を紹介して合意形成を図り、編集方針や目次のすり合わせを行いながら原稿完成までの制作体制を整えます。流通面では紀伊国屋等の書店を含め、全国の書店流通を想定した計画を立て、全国200店舗以上に届く流通網や書店展開を見据えた段階的な実行プランで進めます。 『本当に商業出版できるのか』という最大の不安に対しては、弊社のプロセスと実績でお答えします。出版社は複数の候補から紹介し、方向性決定から原稿完成、流通計画までを段階的に進めます。流通先として紀伊国屋等の全国書店ネットワークの利用も想定した計画を立て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当サービスは一年間の伴走を基本に、企画決定から刊行後の活用まで一貫して支援します。まず本の方向性と目次設計を固め、ライターのアサインや原稿制作支援で原稿を完成させ、表紙や帯、装丁の調整や出版社との交渉を進めます。刊行後は書店流通やオンライン登録、販促戦略の設計と実行支援を行い、本を起点としたビジネス展開や活用方法のコンサルティングまでをドキュメント化して引き渡します。次に、価格と条件についてご説明します。 当サービスは一年間の伴走で、企画決定から執筆、制作調整、出版社交渉、書店流通手配、出版後の販促設計と伴走までを含みます。各工程はドキュメントを残し、出版後に活用可能な資産として引き渡します。以下で価格と条件について説明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商業出版が実現すると、名刺や会社紹介の見え方が大きく変わります。対話の初めから本という第三者性のある証拠があることで信頼が立ち、商談の初期フェーズが短縮されますし、採用面接やメディア対応でも「まず本を確認する」という前提が生まれて説明の立ち位置が有利になります。名刺一枚の効力が増し、より本質的な会話に早く入れる状態へと変わります。 あなたが商業出版を実現すると、名刺や会社紹介の見え方が変わります。対話の初めから信頼が立つことで商談の初期フェーズが短縮され、採用やメディア対応でも『相手がまず本を確認する』というポジションに移行します。次に、費用と条件を明確にします。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資料上ではボーナスに関する明確な記載が見当たりません。そのため本VSLではボーナスを前提にした反論処理や特典訴求は行わない方針です。ただし個別相談の場では現状の不足点やご要望を詳しく伺ったうえで、状況に応じた追加支援や別の手当てをご提案することは可能です。保証や追加支援の詳細は相談で確認して決定しますので、必要な項目があれば面談で詰めさせてください。 資料上はボーナスの明確な記載がありません。したがって、本資料内ではボーナスを前提とした反論処理は行いません。ただし、個別相談の中で状況に応じた追加支援や提案を行うことは可能です。ご希望の方は面談で詳細を詰めさせてください。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当サービスが価値を発揮するのは企画設計から制作支援、流通手配、販促設計までを一貫して扱う点にあります。これらはそれぞれ独立した費用というより連続した投資であり、企画で方向性を定め制作で品質を担保し流通や販促で活用機会をつくることで総合的な価値が生まれます。企業のブランドや認知度向上といった領域や、出版後の販促戦略に関するコンサルティングなどとも連動する点を順を追ってご説明してきました。 当サービスは、企画設計、制作支援、流通手配、販促設計といった要素を積み上げることで初めて価値を発揮します。それぞれが独立したコストではなく連続した投資であり、最終的に『出版をビジネスの核にする』ための一連の価値になります。順を追って説明してきた通りで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資料内に特別価格や期間限定の条件に相当する明確な記載は確認できませんでした。したがって本VSLでは特別オファーを設定せず、通常の個別相談に基づくご案内を基本とします。ただしご希望があれば個別に条件のご相談を承り、状況に応じて対応可能かを検討します。まずは通常の申し込みフローで面談をご予約ください。 資料内では『特別オファー』に相当する明確な条件や期限の記載は確認できません。そのため、本VSLでは特別オファーは設定せず、通常の個別相談によるご案内を基本とします。もし特別条件を希望される場合は、個別にご相談ください。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ここまでの説明で興味を持たれた方はまず個別相談にお申し込みください。面談では現在の事業状況や伝えたい内容を丁寧に伺い、出版の方向性や出版社との合致の可能性、実施に向けたスケジュール感について初期診断を行います。面談を通じて次に取るべき具体的な一手や必要なサポートの輪郭が見えてくるはずですので、まずはご相談の機会をお取りください。 ここまでの説明で興味を持たれた方は、まず個別相談にお申し込みください。面談では、現在の事業状況や伝えたい内容を丁寧に伺い、出版の方向性や出版社との合致可能性、実施スケジュール感について初期診断を行います。面談で具体的な次の一手が見えるはずです。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行動に踏み切る前の不安をそのままにしておかないために、面談では費用対効果の見立てを丁寧にすり合わせます。価格構成や費用回収の考え方を分かりやすく説明し、制作から編集、校了、出版に至るまでの進行管理体制や窓口の役割分担、スケジュール管理の方法まで具体的にお伝えします。資料上で保証に関する記載は要確認としていますので、適用条件や範囲についても面談で一つずつ確認し、疑問が残らない状態で納得してから次に進めるようにします。 行動に踏み切る前の不安を放置しないために、面談では費用対効果の具体的な見立てや進行管理の体制、契約条件について丁寧に説明します。資料上で保証に関する記載は要確認となっているため、面談で条件を明確にし、納得いただいてから進め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もし不安が残っているなら、まずは個別相談にお申し込みください。初回の面談は診断的な位置づけで、進め方の大枠や制作の流れ、費用の内訳、保証の有無やその具体的条件など、気になる点をすべてお伺いしながらこちらで確認してご案内します。問い合せのハードルを下げて、安心して判断できる情報を提供する場としてご活用ください。 不安が残る場合は、まず個別相談で疑問点を全てお話しください。進め方や費用の内訳、保証の有無や具体的条件について、こちらで確認しながらご案内します。面談は初回の診断的な位置づけですので、安心してご参加ください。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改めて申し上げますと、出版は一度きりの宣伝活動ではなく長期に効く信頼の資産化です。書籍の存在は営業や採用の場面で相手の納得を生み、メディア対応や外部との交渉で説得力を高めますし、出版後に講演や研修、教育ビジネスへと展開することで継続的な活用が期待できます。著書が社外に対する証明となる意義も含め、まずは個別相談でどのように現実の成果につなげるかを一緒に検討しましょう。 改めてお伝えします。出版は単発の広告ではなく、長期に効く『信頼の資産化』です。出版後に営業や採用、メディア対応で書籍の存在が効力を発揮すると、事業の拡張や新たな収益構造の構築に繋がります。まずは個別相談で実現可能性を確かめましょう。</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ここでお伝えしているのは実在する制約だけです。資料には月３名限定と記載があり、同時に受けられる枠に運営上の制限があることを前提にしています。また、当社の伴走は年間を見据えた継続的な支援が前提で、コンサルティングは月に一度の面談を軸に一年間の伴走となる想定ですから、開始時期や制作のフェーズを調整する必要が出る場合があります。細かなスケジュールは面談で確認しましょう。 ここでは実在する制約のみをお伝えします。資料上で『月３名限定』という表現があり、同時受注数には運営上の制限が示唆されています。また、出版は一年を見据えた伴走が前提のため、開始時期や制作期の調整が必要です。詳細は面談でスケジュール確認を行い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最後に改めて個別相談のご案内です。面談では、出版で実現したい効果や狙いを丁寧に伺い、現状の原稿や素材、伝えたいメッセージ性、それに照らしたスケジュール感を踏まえて、実現可能な具体的な道筋をご提示します。慎重に進めたい方は診断的な面談としてご利用いただければ、現状の強みや課題、まず着手すべき点が明確になりますし、ご希望に応じた次のステップもその場で整理できます。お申し込みは案内に沿ってお進みください。 最後にもう一度、個別相談のお誘いです。面談では、出版で実現したい効果、現状の素材やメッセージ性、スケジュール感を踏まえて具体的な道筋を提示します。慎重に検討したい方も、まずは診断としての面談をご活用ください。お申し込みはこちらから。</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最後に残る疑問にお答えします。資料には価格を『450万円（税別）』と表示していますが、細かな条件や支払方法については面談で詳しく確認します。流通については紀伊國屋などを含む全国200店舗以上への配本を想定し、併せてAmazonでの販売も想定しています。制作や伴走の進め方については、コンサルティングを月に一回行い期間は一年間を基本とするプランが掲載されています。その他ご不明点は面談で個別にご相談ください。 最後に残る疑問にお答えします。価格は資料に『450万円（税別）』と明記していますが、詳細な条件や支払方法は面談で確認ください。流通は紀伊国屋等、全国200店舗以上への配本を想定し、基本進行は月のコンサルを1年間行うプランが掲載されています。その他不明点は面談で確認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1.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1.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1.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1.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slideLayout" Target="../slideLayouts/slideLayout1.xml"/><Relationship Id="rId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slideLayout" Target="../slideLayouts/slideLayout1.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slideLayout" Target="../slideLayouts/slideLayout1.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slideLayout" Target="../slideLayouts/slideLayout1.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slideLayout" Target="../slideLayouts/slideLayout1.xml"/><Relationship Id="rId3"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slideLayout" Target="../slideLayouts/slideLayout1.xml"/><Relationship Id="rId3"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slideLayout" Target="../slideLayouts/slideLayout1.xml"/><Relationship Id="rId3" Type="http://schemas.openxmlformats.org/officeDocument/2006/relationships/notesSlide" Target="../notesSlides/notesSlide22.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B1B33"/>
        </a:solidFill>
      </p:bgPr>
    </p:bg>
    <p:spTree>
      <p:nvGrpSpPr>
        <p:cNvPr id="1" name=""/>
        <p:cNvGrpSpPr/>
        <p:nvPr/>
      </p:nvGrpSpPr>
      <p:grpSpPr>
        <a:xfrm>
          <a:off x="0" y="0"/>
          <a:ext cx="0" cy="0"/>
          <a:chOff x="0" y="0"/>
          <a:chExt cx="0" cy="0"/>
        </a:xfrm>
      </p:grpSpPr>
      <p:pic>
        <p:nvPicPr>
          <p:cNvPr id="2" name="Full-bleed slide 1" descr="Slide 1, VSL step 1">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B1B33"/>
        </a:solidFill>
      </p:bgPr>
    </p:bg>
    <p:spTree>
      <p:nvGrpSpPr>
        <p:cNvPr id="1" name=""/>
        <p:cNvGrpSpPr/>
        <p:nvPr/>
      </p:nvGrpSpPr>
      <p:grpSpPr>
        <a:xfrm>
          <a:off x="0" y="0"/>
          <a:ext cx="0" cy="0"/>
          <a:chOff x="0" y="0"/>
          <a:chExt cx="0" cy="0"/>
        </a:xfrm>
      </p:grpSpPr>
      <p:pic>
        <p:nvPicPr>
          <p:cNvPr id="2" name="Full-bleed slide 2" descr="Slide 2, VSL step 2">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B1B33"/>
        </a:solidFill>
      </p:bgPr>
    </p:bg>
    <p:spTree>
      <p:nvGrpSpPr>
        <p:cNvPr id="1" name=""/>
        <p:cNvGrpSpPr/>
        <p:nvPr/>
      </p:nvGrpSpPr>
      <p:grpSpPr>
        <a:xfrm>
          <a:off x="0" y="0"/>
          <a:ext cx="0" cy="0"/>
          <a:chOff x="0" y="0"/>
          <a:chExt cx="0" cy="0"/>
        </a:xfrm>
      </p:grpSpPr>
      <p:pic>
        <p:nvPicPr>
          <p:cNvPr id="2" name="Full-bleed slide 3" descr="Slide 3, VSL step 3">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B1B33"/>
        </a:solidFill>
      </p:bgPr>
    </p:bg>
    <p:spTree>
      <p:nvGrpSpPr>
        <p:cNvPr id="1" name=""/>
        <p:cNvGrpSpPr/>
        <p:nvPr/>
      </p:nvGrpSpPr>
      <p:grpSpPr>
        <a:xfrm>
          <a:off x="0" y="0"/>
          <a:ext cx="0" cy="0"/>
          <a:chOff x="0" y="0"/>
          <a:chExt cx="0" cy="0"/>
        </a:xfrm>
      </p:grpSpPr>
      <p:pic>
        <p:nvPicPr>
          <p:cNvPr id="2" name="Full-bleed slide 4" descr="Slide 4, VSL step 4">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B1B33"/>
        </a:solidFill>
      </p:bgPr>
    </p:bg>
    <p:spTree>
      <p:nvGrpSpPr>
        <p:cNvPr id="1" name=""/>
        <p:cNvGrpSpPr/>
        <p:nvPr/>
      </p:nvGrpSpPr>
      <p:grpSpPr>
        <a:xfrm>
          <a:off x="0" y="0"/>
          <a:ext cx="0" cy="0"/>
          <a:chOff x="0" y="0"/>
          <a:chExt cx="0" cy="0"/>
        </a:xfrm>
      </p:grpSpPr>
      <p:pic>
        <p:nvPicPr>
          <p:cNvPr id="2" name="Full-bleed slide 5" descr="Slide 5, VSL step 5">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B1B33"/>
        </a:solidFill>
      </p:bgPr>
    </p:bg>
    <p:spTree>
      <p:nvGrpSpPr>
        <p:cNvPr id="1" name=""/>
        <p:cNvGrpSpPr/>
        <p:nvPr/>
      </p:nvGrpSpPr>
      <p:grpSpPr>
        <a:xfrm>
          <a:off x="0" y="0"/>
          <a:ext cx="0" cy="0"/>
          <a:chOff x="0" y="0"/>
          <a:chExt cx="0" cy="0"/>
        </a:xfrm>
      </p:grpSpPr>
      <p:pic>
        <p:nvPicPr>
          <p:cNvPr id="2" name="Full-bleed slide 6" descr="Slide 6, VSL step 6">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B1B33"/>
        </a:solidFill>
      </p:bgPr>
    </p:bg>
    <p:spTree>
      <p:nvGrpSpPr>
        <p:cNvPr id="1" name=""/>
        <p:cNvGrpSpPr/>
        <p:nvPr/>
      </p:nvGrpSpPr>
      <p:grpSpPr>
        <a:xfrm>
          <a:off x="0" y="0"/>
          <a:ext cx="0" cy="0"/>
          <a:chOff x="0" y="0"/>
          <a:chExt cx="0" cy="0"/>
        </a:xfrm>
      </p:grpSpPr>
      <p:pic>
        <p:nvPicPr>
          <p:cNvPr id="2" name="Full-bleed slide 7" descr="Slide 7, VSL step 7">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B1B33"/>
        </a:solidFill>
      </p:bgPr>
    </p:bg>
    <p:spTree>
      <p:nvGrpSpPr>
        <p:cNvPr id="1" name=""/>
        <p:cNvGrpSpPr/>
        <p:nvPr/>
      </p:nvGrpSpPr>
      <p:grpSpPr>
        <a:xfrm>
          <a:off x="0" y="0"/>
          <a:ext cx="0" cy="0"/>
          <a:chOff x="0" y="0"/>
          <a:chExt cx="0" cy="0"/>
        </a:xfrm>
      </p:grpSpPr>
      <p:pic>
        <p:nvPicPr>
          <p:cNvPr id="2" name="Full-bleed slide 8" descr="Slide 8, VSL step 8">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B1B33"/>
        </a:solidFill>
      </p:bgPr>
    </p:bg>
    <p:spTree>
      <p:nvGrpSpPr>
        <p:cNvPr id="1" name=""/>
        <p:cNvGrpSpPr/>
        <p:nvPr/>
      </p:nvGrpSpPr>
      <p:grpSpPr>
        <a:xfrm>
          <a:off x="0" y="0"/>
          <a:ext cx="0" cy="0"/>
          <a:chOff x="0" y="0"/>
          <a:chExt cx="0" cy="0"/>
        </a:xfrm>
      </p:grpSpPr>
      <p:pic>
        <p:nvPicPr>
          <p:cNvPr id="2" name="Full-bleed slide 9" descr="Slide 9, VSL step 9">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B1B33"/>
        </a:solidFill>
      </p:bgPr>
    </p:bg>
    <p:spTree>
      <p:nvGrpSpPr>
        <p:cNvPr id="1" name=""/>
        <p:cNvGrpSpPr/>
        <p:nvPr/>
      </p:nvGrpSpPr>
      <p:grpSpPr>
        <a:xfrm>
          <a:off x="0" y="0"/>
          <a:ext cx="0" cy="0"/>
          <a:chOff x="0" y="0"/>
          <a:chExt cx="0" cy="0"/>
        </a:xfrm>
      </p:grpSpPr>
      <p:pic>
        <p:nvPicPr>
          <p:cNvPr id="2" name="Full-bleed slide 10" descr="Slide 10, VSL step 10">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B1B33"/>
        </a:solidFill>
      </p:bgPr>
    </p:bg>
    <p:spTree>
      <p:nvGrpSpPr>
        <p:cNvPr id="1" name=""/>
        <p:cNvGrpSpPr/>
        <p:nvPr/>
      </p:nvGrpSpPr>
      <p:grpSpPr>
        <a:xfrm>
          <a:off x="0" y="0"/>
          <a:ext cx="0" cy="0"/>
          <a:chOff x="0" y="0"/>
          <a:chExt cx="0" cy="0"/>
        </a:xfrm>
      </p:grpSpPr>
      <p:pic>
        <p:nvPicPr>
          <p:cNvPr id="2" name="Full-bleed slide 11" descr="Slide 11, VSL step 11">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B1B33"/>
        </a:solidFill>
      </p:bgPr>
    </p:bg>
    <p:spTree>
      <p:nvGrpSpPr>
        <p:cNvPr id="1" name=""/>
        <p:cNvGrpSpPr/>
        <p:nvPr/>
      </p:nvGrpSpPr>
      <p:grpSpPr>
        <a:xfrm>
          <a:off x="0" y="0"/>
          <a:ext cx="0" cy="0"/>
          <a:chOff x="0" y="0"/>
          <a:chExt cx="0" cy="0"/>
        </a:xfrm>
      </p:grpSpPr>
      <p:pic>
        <p:nvPicPr>
          <p:cNvPr id="2" name="Full-bleed slide 12" descr="Slide 12, VSL step 12">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B1B33"/>
        </a:solidFill>
      </p:bgPr>
    </p:bg>
    <p:spTree>
      <p:nvGrpSpPr>
        <p:cNvPr id="1" name=""/>
        <p:cNvGrpSpPr/>
        <p:nvPr/>
      </p:nvGrpSpPr>
      <p:grpSpPr>
        <a:xfrm>
          <a:off x="0" y="0"/>
          <a:ext cx="0" cy="0"/>
          <a:chOff x="0" y="0"/>
          <a:chExt cx="0" cy="0"/>
        </a:xfrm>
      </p:grpSpPr>
      <p:pic>
        <p:nvPicPr>
          <p:cNvPr id="2" name="Full-bleed slide 13" descr="Slide 13, VSL step 13">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0B1B33"/>
        </a:solidFill>
      </p:bgPr>
    </p:bg>
    <p:spTree>
      <p:nvGrpSpPr>
        <p:cNvPr id="1" name=""/>
        <p:cNvGrpSpPr/>
        <p:nvPr/>
      </p:nvGrpSpPr>
      <p:grpSpPr>
        <a:xfrm>
          <a:off x="0" y="0"/>
          <a:ext cx="0" cy="0"/>
          <a:chOff x="0" y="0"/>
          <a:chExt cx="0" cy="0"/>
        </a:xfrm>
      </p:grpSpPr>
      <p:pic>
        <p:nvPicPr>
          <p:cNvPr id="2" name="Full-bleed slide 14" descr="Slide 14, VSL step 14">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0B1B33"/>
        </a:solidFill>
      </p:bgPr>
    </p:bg>
    <p:spTree>
      <p:nvGrpSpPr>
        <p:cNvPr id="1" name=""/>
        <p:cNvGrpSpPr/>
        <p:nvPr/>
      </p:nvGrpSpPr>
      <p:grpSpPr>
        <a:xfrm>
          <a:off x="0" y="0"/>
          <a:ext cx="0" cy="0"/>
          <a:chOff x="0" y="0"/>
          <a:chExt cx="0" cy="0"/>
        </a:xfrm>
      </p:grpSpPr>
      <p:pic>
        <p:nvPicPr>
          <p:cNvPr id="2" name="Full-bleed slide 15" descr="Slide 15, VSL step 15">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0B1B33"/>
        </a:solidFill>
      </p:bgPr>
    </p:bg>
    <p:spTree>
      <p:nvGrpSpPr>
        <p:cNvPr id="1" name=""/>
        <p:cNvGrpSpPr/>
        <p:nvPr/>
      </p:nvGrpSpPr>
      <p:grpSpPr>
        <a:xfrm>
          <a:off x="0" y="0"/>
          <a:ext cx="0" cy="0"/>
          <a:chOff x="0" y="0"/>
          <a:chExt cx="0" cy="0"/>
        </a:xfrm>
      </p:grpSpPr>
      <p:pic>
        <p:nvPicPr>
          <p:cNvPr id="2" name="Full-bleed slide 16" descr="Slide 16, VSL step 16">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0B1B33"/>
        </a:solidFill>
      </p:bgPr>
    </p:bg>
    <p:spTree>
      <p:nvGrpSpPr>
        <p:cNvPr id="1" name=""/>
        <p:cNvGrpSpPr/>
        <p:nvPr/>
      </p:nvGrpSpPr>
      <p:grpSpPr>
        <a:xfrm>
          <a:off x="0" y="0"/>
          <a:ext cx="0" cy="0"/>
          <a:chOff x="0" y="0"/>
          <a:chExt cx="0" cy="0"/>
        </a:xfrm>
      </p:grpSpPr>
      <p:pic>
        <p:nvPicPr>
          <p:cNvPr id="2" name="Full-bleed slide 17" descr="Slide 17, VSL step 17">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0B1B33"/>
        </a:solidFill>
      </p:bgPr>
    </p:bg>
    <p:spTree>
      <p:nvGrpSpPr>
        <p:cNvPr id="1" name=""/>
        <p:cNvGrpSpPr/>
        <p:nvPr/>
      </p:nvGrpSpPr>
      <p:grpSpPr>
        <a:xfrm>
          <a:off x="0" y="0"/>
          <a:ext cx="0" cy="0"/>
          <a:chOff x="0" y="0"/>
          <a:chExt cx="0" cy="0"/>
        </a:xfrm>
      </p:grpSpPr>
      <p:pic>
        <p:nvPicPr>
          <p:cNvPr id="2" name="Full-bleed slide 18" descr="Slide 18, VSL step 18">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0B1B33"/>
        </a:solidFill>
      </p:bgPr>
    </p:bg>
    <p:spTree>
      <p:nvGrpSpPr>
        <p:cNvPr id="1" name=""/>
        <p:cNvGrpSpPr/>
        <p:nvPr/>
      </p:nvGrpSpPr>
      <p:grpSpPr>
        <a:xfrm>
          <a:off x="0" y="0"/>
          <a:ext cx="0" cy="0"/>
          <a:chOff x="0" y="0"/>
          <a:chExt cx="0" cy="0"/>
        </a:xfrm>
      </p:grpSpPr>
      <p:pic>
        <p:nvPicPr>
          <p:cNvPr id="2" name="Full-bleed slide 19" descr="Slide 19, VSL step 19">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0B1B33"/>
        </a:solidFill>
      </p:bgPr>
    </p:bg>
    <p:spTree>
      <p:nvGrpSpPr>
        <p:cNvPr id="1" name=""/>
        <p:cNvGrpSpPr/>
        <p:nvPr/>
      </p:nvGrpSpPr>
      <p:grpSpPr>
        <a:xfrm>
          <a:off x="0" y="0"/>
          <a:ext cx="0" cy="0"/>
          <a:chOff x="0" y="0"/>
          <a:chExt cx="0" cy="0"/>
        </a:xfrm>
      </p:grpSpPr>
      <p:pic>
        <p:nvPicPr>
          <p:cNvPr id="2" name="Full-bleed slide 20" descr="Slide 20, VSL step 20">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0B1B33"/>
        </a:solidFill>
      </p:bgPr>
    </p:bg>
    <p:spTree>
      <p:nvGrpSpPr>
        <p:cNvPr id="1" name=""/>
        <p:cNvGrpSpPr/>
        <p:nvPr/>
      </p:nvGrpSpPr>
      <p:grpSpPr>
        <a:xfrm>
          <a:off x="0" y="0"/>
          <a:ext cx="0" cy="0"/>
          <a:chOff x="0" y="0"/>
          <a:chExt cx="0" cy="0"/>
        </a:xfrm>
      </p:grpSpPr>
      <p:pic>
        <p:nvPicPr>
          <p:cNvPr id="2" name="Full-bleed slide 21" descr="Slide 21, VSL step 21">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0B1B33"/>
        </a:solidFill>
      </p:bgPr>
    </p:bg>
    <p:spTree>
      <p:nvGrpSpPr>
        <p:cNvPr id="1" name=""/>
        <p:cNvGrpSpPr/>
        <p:nvPr/>
      </p:nvGrpSpPr>
      <p:grpSpPr>
        <a:xfrm>
          <a:off x="0" y="0"/>
          <a:ext cx="0" cy="0"/>
          <a:chOff x="0" y="0"/>
          <a:chExt cx="0" cy="0"/>
        </a:xfrm>
      </p:grpSpPr>
      <p:pic>
        <p:nvPicPr>
          <p:cNvPr id="2" name="Full-bleed slide 22" descr="Slide 22, VSL step 22">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Yu Mincho"/>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Yu Gothic"/>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22</Slides>
  <Notes>22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vector>
  </TitlesOfParts>
  <Company>VSL Factory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100％商業出版プロデュースサービス VSL</dc:title>
  <dc:subject>Image-based 22-step VSL presentation</dc:subject>
  <dc:creator>VSL Factory</dc:creator>
  <cp:lastModifiedBy>VSL Factory</cp:lastModifiedBy>
  <cp:revision>1</cp:revision>
  <dcterms:created xsi:type="dcterms:W3CDTF">2026-08-14T08:55:00Z</dcterms:created>
  <dcterms:modified xsi:type="dcterms:W3CDTF">2026-08-14T08:55:00Z</dcterms:modified>
</cp:coreProperties>
</file>